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9" r:id="rId4"/>
    <p:sldId id="262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407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32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180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0023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601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633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751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51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319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64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629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510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982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755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61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882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8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61BEF0D-F0BB-DE4B-95CE-6DB70DBA9567}" type="datetimeFigureOut">
              <a:rPr lang="en-US" smtClean="0"/>
              <a:pPr/>
              <a:t>9/30/2022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2640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10.png" /><Relationship Id="rId4" Type="http://schemas.openxmlformats.org/officeDocument/2006/relationships/image" Target="../media/image9.pn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5.png" 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 /><Relationship Id="rId3" Type="http://schemas.openxmlformats.org/officeDocument/2006/relationships/image" Target="../media/image14.png" /><Relationship Id="rId7" Type="http://schemas.openxmlformats.org/officeDocument/2006/relationships/image" Target="../media/image19.png" /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8.png" /><Relationship Id="rId5" Type="http://schemas.openxmlformats.org/officeDocument/2006/relationships/image" Target="../media/image17.png" /><Relationship Id="rId4" Type="http://schemas.openxmlformats.org/officeDocument/2006/relationships/image" Target="../media/image16.png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-436099"/>
            <a:ext cx="3208340" cy="1547446"/>
          </a:xfrm>
        </p:spPr>
        <p:txBody>
          <a:bodyPr>
            <a:normAutofit/>
          </a:bodyPr>
          <a:lstStyle/>
          <a:p>
            <a:r>
              <a:rPr lang="it-IT" sz="4200" dirty="0">
                <a:solidFill>
                  <a:schemeClr val="tx2">
                    <a:lumMod val="75000"/>
                  </a:schemeClr>
                </a:solidFill>
              </a:rPr>
              <a:t>I BISOGNI</a:t>
            </a:r>
          </a:p>
        </p:txBody>
      </p:sp>
    </p:spTree>
    <p:extLst>
      <p:ext uri="{BB962C8B-B14F-4D97-AF65-F5344CB8AC3E}">
        <p14:creationId xmlns:p14="http://schemas.microsoft.com/office/powerpoint/2010/main" val="2514099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4644" y="536696"/>
            <a:ext cx="10353762" cy="799735"/>
          </a:xfrm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it-IT" dirty="0">
                <a:solidFill>
                  <a:schemeClr val="bg2"/>
                </a:solidFill>
              </a:rPr>
              <a:t>I bisogni possono essere personali o collettivi e devono trovare sempre un motivo di </a:t>
            </a:r>
            <a:r>
              <a:rPr lang="it-IT" b="1" u="sng" dirty="0">
                <a:solidFill>
                  <a:schemeClr val="bg2"/>
                </a:solidFill>
              </a:rPr>
              <a:t>SODDISFAZIONE</a:t>
            </a:r>
            <a:r>
              <a:rPr lang="it-IT" dirty="0">
                <a:solidFill>
                  <a:schemeClr val="bg2"/>
                </a:solidFill>
              </a:rPr>
              <a:t>.</a:t>
            </a:r>
          </a:p>
          <a:p>
            <a:pPr marL="36900" indent="0">
              <a:buNone/>
            </a:pPr>
            <a:endParaRPr lang="it-IT" dirty="0">
              <a:solidFill>
                <a:schemeClr val="bg2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 rot="16200000" flipV="1">
            <a:off x="1138568" y="1955333"/>
            <a:ext cx="1918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___________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032891" y="2984292"/>
            <a:ext cx="33379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20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noi stessi.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20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Nella famiglia.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20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Nella rete amichevole.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20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Nel territorio.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20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Nello Stato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973" y="2490651"/>
            <a:ext cx="518205" cy="654175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495" y="4164645"/>
            <a:ext cx="3949950" cy="2266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3450" y="1535342"/>
            <a:ext cx="3135990" cy="2430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0832" y="1457426"/>
            <a:ext cx="3654959" cy="2436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1466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738582" y="1537971"/>
            <a:ext cx="10353762" cy="1151428"/>
          </a:xfrm>
        </p:spPr>
        <p:txBody>
          <a:bodyPr/>
          <a:lstStyle/>
          <a:p>
            <a:pPr marL="36900" indent="0">
              <a:buNone/>
            </a:pPr>
            <a:r>
              <a:rPr lang="it-IT" dirty="0">
                <a:solidFill>
                  <a:schemeClr val="bg2"/>
                </a:solidFill>
              </a:rPr>
              <a:t>Il bisogno del bambino varia a seconda della sua età, realizzandosi e stimolandosi attraverso la capacità di apprendimento e nel cogliere i momenti più importanti del suo vissuto.</a:t>
            </a: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3291839" y="0"/>
            <a:ext cx="5247249" cy="17324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dirty="0">
                <a:solidFill>
                  <a:schemeClr val="bg2">
                    <a:lumMod val="75000"/>
                  </a:schemeClr>
                </a:solidFill>
              </a:rPr>
              <a:t>I bisogni dei minori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/>
          <a:srcRect l="18" t="13811" r="13295" b="386"/>
          <a:stretch/>
        </p:blipFill>
        <p:spPr>
          <a:xfrm>
            <a:off x="-164592" y="2789660"/>
            <a:ext cx="7228890" cy="4104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/>
          <a:srcRect l="9886" t="5056" r="13588" b="3613"/>
          <a:stretch/>
        </p:blipFill>
        <p:spPr>
          <a:xfrm>
            <a:off x="7064297" y="2789660"/>
            <a:ext cx="5133799" cy="40866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490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635726" y="2280098"/>
            <a:ext cx="10353762" cy="1151428"/>
          </a:xfrm>
        </p:spPr>
        <p:txBody>
          <a:bodyPr/>
          <a:lstStyle/>
          <a:p>
            <a:pPr marL="36900" indent="0">
              <a:buNone/>
            </a:pPr>
            <a:r>
              <a:rPr lang="it-IT" dirty="0">
                <a:solidFill>
                  <a:schemeClr val="bg2"/>
                </a:solidFill>
              </a:rPr>
              <a:t>L’anziano tende a far la scelta di voler vivere nella propria casa.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786502">
            <a:off x="8076870" y="2013315"/>
            <a:ext cx="648169" cy="1052054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 rot="10800000">
            <a:off x="8684930" y="3265839"/>
            <a:ext cx="4501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rgbClr val="775F55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∆</a:t>
            </a:r>
            <a:endParaRPr lang="it-IT" sz="36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454966" y="3761805"/>
            <a:ext cx="75025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20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Anziano autosufficiente: Riesce a far tutto da solo, decide autonomamente della propria vita.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20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Anziano parzialmente autosufficiente: Se bene in grado di provvedere ai propri bisogni, deve essere aiutato a svolgere alcune attività.</a:t>
            </a:r>
          </a:p>
          <a:p>
            <a:pPr marL="342900" indent="-342900">
              <a:buFont typeface="+mj-lt"/>
              <a:buAutoNum type="arabicPeriod"/>
            </a:pPr>
            <a:r>
              <a:rPr lang="it-IT" sz="20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 autosufficiente: Non è in grado di vivere da solo, non riesce a soddisfare i propri bisogni primari.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954" y="2296040"/>
            <a:ext cx="1018120" cy="1231499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635726" y="1249353"/>
            <a:ext cx="113218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900" lvl="0">
              <a:spcBef>
                <a:spcPct val="20000"/>
              </a:spcBef>
              <a:spcAft>
                <a:spcPts val="600"/>
              </a:spcAft>
              <a:buClr>
                <a:srgbClr val="EBDDC3"/>
              </a:buClr>
              <a:buSzPct val="70000"/>
            </a:pPr>
            <a:r>
              <a:rPr lang="it-IT" sz="2000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rgbClr val="775F55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I bisogni dell’anziano variano a seconda della situazione personale, ma il loro bisogno primario è la </a:t>
            </a:r>
            <a:r>
              <a:rPr lang="it-IT" sz="2000" b="1" u="sng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rgbClr val="775F55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SALUTE.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862312" y="463897"/>
            <a:ext cx="48686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4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bisogni dell’anziano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4"/>
          <a:srcRect l="16024" b="-116"/>
          <a:stretch/>
        </p:blipFill>
        <p:spPr>
          <a:xfrm>
            <a:off x="0" y="3265839"/>
            <a:ext cx="4191291" cy="36340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3280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786502">
            <a:off x="7078503" y="1989877"/>
            <a:ext cx="657032" cy="106644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 rot="10800000">
            <a:off x="1736469" y="1768583"/>
            <a:ext cx="5143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rgbClr val="775F55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∆</a:t>
            </a:r>
            <a:endParaRPr lang="it-IT" sz="36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23557" y="903671"/>
            <a:ext cx="9673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Caratterizzati da diversi fattori che conducono per quanto possibile alla sua autonomia.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/>
          <a:srcRect l="29684" t="1" r="40736" b="51006"/>
          <a:stretch/>
        </p:blipFill>
        <p:spPr>
          <a:xfrm>
            <a:off x="1828800" y="1208903"/>
            <a:ext cx="315216" cy="631516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2724408" y="179840"/>
            <a:ext cx="69204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0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bisogni dei diversamente abili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484028" y="2303340"/>
            <a:ext cx="6510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 Stato di stabilità può interessare alcune parti del corpo:</a:t>
            </a:r>
            <a:endParaRPr lang="it-IT" dirty="0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4"/>
          <a:srcRect l="-10185" t="15660" r="10827" b="29527"/>
          <a:stretch/>
        </p:blipFill>
        <p:spPr>
          <a:xfrm rot="5400000">
            <a:off x="7432895" y="2537337"/>
            <a:ext cx="861890" cy="393897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8681" y="3043116"/>
            <a:ext cx="512108" cy="646232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5925099" y="3569285"/>
            <a:ext cx="60746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2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Gli organi di senso.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capacità di muoversi liberamente.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Problemi psicologici, legati ad un ritardo mentale o delle turbe psichiche. </a:t>
            </a:r>
            <a:endParaRPr lang="it-IT" dirty="0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028" y="3165231"/>
            <a:ext cx="5216818" cy="29306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7"/>
          <a:srcRect l="6185" r="19674" b="404"/>
          <a:stretch/>
        </p:blipFill>
        <p:spPr>
          <a:xfrm>
            <a:off x="9087703" y="4892724"/>
            <a:ext cx="2590471" cy="16424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Immagine 17"/>
          <p:cNvPicPr>
            <a:picLocks noChangeAspect="1"/>
          </p:cNvPicPr>
          <p:nvPr/>
        </p:nvPicPr>
        <p:blipFill rotWithShape="1">
          <a:blip r:embed="rId8"/>
          <a:srcRect l="19153" t="5559" r="53801" b="25237"/>
          <a:stretch/>
        </p:blipFill>
        <p:spPr>
          <a:xfrm>
            <a:off x="9087703" y="1398161"/>
            <a:ext cx="1983545" cy="23071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73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359600" y="2235967"/>
            <a:ext cx="9673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Realizzato dagli alunni della classe </a:t>
            </a:r>
            <a:r>
              <a:rPr lang="it-IT" sz="20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2D</a:t>
            </a:r>
            <a:r>
              <a:rPr lang="it-IT" sz="20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SSS</a:t>
            </a:r>
          </a:p>
        </p:txBody>
      </p:sp>
      <p:sp>
        <p:nvSpPr>
          <p:cNvPr id="8" name="Rettangolo 7"/>
          <p:cNvSpPr/>
          <p:nvPr/>
        </p:nvSpPr>
        <p:spPr>
          <a:xfrm>
            <a:off x="1359600" y="383741"/>
            <a:ext cx="98367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0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Istituto di Istruzione Superiore Luigi Vanvitelli Lioni Avellino </a:t>
            </a:r>
          </a:p>
        </p:txBody>
      </p:sp>
      <p:sp>
        <p:nvSpPr>
          <p:cNvPr id="2" name="Rettangolo 1"/>
          <p:cNvSpPr/>
          <p:nvPr/>
        </p:nvSpPr>
        <p:spPr>
          <a:xfrm>
            <a:off x="4995731" y="3283155"/>
            <a:ext cx="24016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Coordinato da:</a:t>
            </a:r>
          </a:p>
          <a:p>
            <a:pPr algn="ctr"/>
            <a:r>
              <a:rPr lang="it-IT" sz="2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Alessandra </a:t>
            </a:r>
            <a:r>
              <a:rPr lang="it-IT" sz="2000" dirty="0" err="1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Bacchini</a:t>
            </a:r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523590" y="4638119"/>
            <a:ext cx="1508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</a:t>
            </a:r>
          </a:p>
          <a:p>
            <a:pPr algn="ctr"/>
            <a:r>
              <a:rPr lang="it-IT" sz="2000" dirty="0">
                <a:solidFill>
                  <a:srgbClr val="775F5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26\09\2022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1563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Ardesia">
  <a:themeElements>
    <a:clrScheme name="Lun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rde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e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Ardesia</Template>
  <TotalTime>95</TotalTime>
  <Words>240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Ardesia</vt:lpstr>
      <vt:lpstr>I BISOGNI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BISOGNI</dc:title>
  <dc:creator>HP</dc:creator>
  <cp:lastModifiedBy>desiree gallo</cp:lastModifiedBy>
  <cp:revision>13</cp:revision>
  <dcterms:created xsi:type="dcterms:W3CDTF">2022-09-26T18:21:15Z</dcterms:created>
  <dcterms:modified xsi:type="dcterms:W3CDTF">2022-09-30T08:41:26Z</dcterms:modified>
</cp:coreProperties>
</file>