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9" r:id="rId3"/>
    <p:sldId id="262" r:id="rId4"/>
    <p:sldId id="257" r:id="rId5"/>
    <p:sldId id="260" r:id="rId6"/>
    <p:sldId id="261"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152846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6A71BBA-4F2A-4B05-92C8-6D073C7031CB}" type="datetimeFigureOut">
              <a:rPr lang="it-IT" smtClean="0"/>
              <a:t>22/01/2021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286278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105039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22771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350495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687191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1032982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24150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64916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114749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289762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6A71BBA-4F2A-4B05-92C8-6D073C7031CB}" type="datetimeFigureOut">
              <a:rPr lang="it-IT" smtClean="0"/>
              <a:t>22/01/2021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55301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6A71BBA-4F2A-4B05-92C8-6D073C7031CB}" type="datetimeFigureOut">
              <a:rPr lang="it-IT" smtClean="0"/>
              <a:t>22/01/2021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396309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7" name="Date Placeholder 2"/>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49705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125951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7" name="Date Placeholder 4"/>
          <p:cNvSpPr>
            <a:spLocks noGrp="1"/>
          </p:cNvSpPr>
          <p:nvPr>
            <p:ph type="dt" sz="half" idx="10"/>
          </p:nvPr>
        </p:nvSpPr>
        <p:spPr/>
        <p:txBody>
          <a:bodyPr/>
          <a:lstStyle/>
          <a:p>
            <a:fld id="{E6A71BBA-4F2A-4B05-92C8-6D073C7031CB}" type="datetimeFigureOut">
              <a:rPr lang="it-IT" smtClean="0"/>
              <a:t>22/01/2021</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381549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6A71BBA-4F2A-4B05-92C8-6D073C7031CB}" type="datetimeFigureOut">
              <a:rPr lang="it-IT" smtClean="0"/>
              <a:t>22/01/2021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E5FF1A-5204-4FBD-B57C-37B55FFB7055}" type="slidenum">
              <a:rPr lang="it-IT" smtClean="0"/>
              <a:t>‹N›</a:t>
            </a:fld>
            <a:endParaRPr lang="it-IT"/>
          </a:p>
        </p:txBody>
      </p:sp>
    </p:spTree>
    <p:extLst>
      <p:ext uri="{BB962C8B-B14F-4D97-AF65-F5344CB8AC3E}">
        <p14:creationId xmlns:p14="http://schemas.microsoft.com/office/powerpoint/2010/main" val="130082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A71BBA-4F2A-4B05-92C8-6D073C7031CB}" type="datetimeFigureOut">
              <a:rPr lang="it-IT" smtClean="0"/>
              <a:t>22/01/2021</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9E5FF1A-5204-4FBD-B57C-37B55FFB7055}" type="slidenum">
              <a:rPr lang="it-IT" smtClean="0"/>
              <a:t>‹N›</a:t>
            </a:fld>
            <a:endParaRPr lang="it-IT"/>
          </a:p>
        </p:txBody>
      </p:sp>
    </p:spTree>
    <p:extLst>
      <p:ext uri="{BB962C8B-B14F-4D97-AF65-F5344CB8AC3E}">
        <p14:creationId xmlns:p14="http://schemas.microsoft.com/office/powerpoint/2010/main" val="51149010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Rettangolo 5"/>
          <p:cNvSpPr/>
          <p:nvPr/>
        </p:nvSpPr>
        <p:spPr>
          <a:xfrm>
            <a:off x="7254240" y="4534767"/>
            <a:ext cx="5843451" cy="923330"/>
          </a:xfrm>
          <a:prstGeom prst="rect">
            <a:avLst/>
          </a:prstGeom>
          <a:noFill/>
        </p:spPr>
        <p:txBody>
          <a:bodyPr wrap="square" lIns="91440" tIns="45720" rIns="91440" bIns="45720">
            <a:spAutoFit/>
          </a:bodyPr>
          <a:lstStyle/>
          <a:p>
            <a:pPr algn="ctr"/>
            <a:r>
              <a:rPr lang="it-IT" sz="5400" b="0" cap="none" spc="0" dirty="0" smtClean="0">
                <a:ln w="0"/>
                <a:solidFill>
                  <a:srgbClr val="FF0000"/>
                </a:solidFill>
                <a:effectLst>
                  <a:outerShdw blurRad="38100" dist="25400" dir="5400000" algn="ctr" rotWithShape="0">
                    <a:srgbClr val="6E747A">
                      <a:alpha val="43000"/>
                    </a:srgbClr>
                  </a:outerShdw>
                </a:effectLst>
              </a:rPr>
              <a:t>LA SHOAH</a:t>
            </a:r>
            <a:endParaRPr lang="it-IT" sz="5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69899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66263" y="2235798"/>
            <a:ext cx="5451566" cy="4195481"/>
          </a:xfrm>
        </p:spPr>
        <p:txBody>
          <a:bodyPr/>
          <a:lstStyle/>
          <a:p>
            <a:r>
              <a:rPr lang="it-IT" dirty="0" smtClean="0">
                <a:solidFill>
                  <a:schemeClr val="bg1"/>
                </a:solidFill>
              </a:rPr>
              <a:t>Shoah è il termine usato per la prima volta dalla comunità ebraica per descrivere la distruzione degli ebrei, da parte della Germania nazista.</a:t>
            </a:r>
          </a:p>
          <a:p>
            <a:r>
              <a:rPr lang="it-IT" dirty="0" smtClean="0">
                <a:solidFill>
                  <a:schemeClr val="bg1"/>
                </a:solidFill>
              </a:rPr>
              <a:t>Sono circa 17 milioni gli ebrei morti nei campi di sterminio.</a:t>
            </a:r>
            <a:endParaRPr lang="it-IT" dirty="0">
              <a:solidFill>
                <a:schemeClr val="bg1"/>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37" y="3257006"/>
            <a:ext cx="6000206" cy="3243942"/>
          </a:xfrm>
          <a:prstGeom prst="rect">
            <a:avLst/>
          </a:prstGeom>
        </p:spPr>
      </p:pic>
      <p:sp>
        <p:nvSpPr>
          <p:cNvPr id="6" name="CasellaDiTesto 5"/>
          <p:cNvSpPr txBox="1"/>
          <p:nvPr/>
        </p:nvSpPr>
        <p:spPr>
          <a:xfrm>
            <a:off x="10075818" y="327689"/>
            <a:ext cx="2229394" cy="646331"/>
          </a:xfrm>
          <a:prstGeom prst="rect">
            <a:avLst/>
          </a:prstGeom>
          <a:noFill/>
        </p:spPr>
        <p:txBody>
          <a:bodyPr wrap="square" rtlCol="0">
            <a:spAutoFit/>
          </a:bodyPr>
          <a:lstStyle/>
          <a:p>
            <a:r>
              <a:rPr lang="it-IT" dirty="0" smtClean="0"/>
              <a:t>Veronica Bencivenga</a:t>
            </a:r>
            <a:endParaRPr lang="it-IT" dirty="0"/>
          </a:p>
        </p:txBody>
      </p:sp>
      <p:sp>
        <p:nvSpPr>
          <p:cNvPr id="7" name="Rettangolo 6"/>
          <p:cNvSpPr/>
          <p:nvPr/>
        </p:nvSpPr>
        <p:spPr>
          <a:xfrm>
            <a:off x="1154657" y="650855"/>
            <a:ext cx="5214890"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Cos’è la Shoah</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4056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CasellaDiTesto 4"/>
          <p:cNvSpPr txBox="1"/>
          <p:nvPr/>
        </p:nvSpPr>
        <p:spPr>
          <a:xfrm>
            <a:off x="644433" y="4998720"/>
            <a:ext cx="4894218" cy="1754326"/>
          </a:xfrm>
          <a:prstGeom prst="rect">
            <a:avLst/>
          </a:prstGeom>
          <a:noFill/>
        </p:spPr>
        <p:txBody>
          <a:bodyPr wrap="square" rtlCol="0">
            <a:spAutoFit/>
          </a:bodyPr>
          <a:lstStyle/>
          <a:p>
            <a:r>
              <a:rPr lang="it-IT" dirty="0" smtClean="0">
                <a:solidFill>
                  <a:srgbClr val="C00000"/>
                </a:solidFill>
              </a:rPr>
              <a:t>Questi ricordi  non sono semplici indumenti, qualcosa di cui ci si può spogliare e mettere nell’armadio.</a:t>
            </a:r>
          </a:p>
          <a:p>
            <a:r>
              <a:rPr lang="it-IT" dirty="0" smtClean="0">
                <a:solidFill>
                  <a:srgbClr val="C00000"/>
                </a:solidFill>
              </a:rPr>
              <a:t>Sono incisi sulla nostra pelle e non possiamo liberarcene.</a:t>
            </a:r>
          </a:p>
          <a:p>
            <a:r>
              <a:rPr lang="it-IT" dirty="0" smtClean="0">
                <a:solidFill>
                  <a:srgbClr val="C00000"/>
                </a:solidFill>
              </a:rPr>
              <a:t>-Primo Levi</a:t>
            </a:r>
          </a:p>
        </p:txBody>
      </p:sp>
      <p:sp>
        <p:nvSpPr>
          <p:cNvPr id="6" name="CasellaDiTesto 5"/>
          <p:cNvSpPr txBox="1"/>
          <p:nvPr/>
        </p:nvSpPr>
        <p:spPr>
          <a:xfrm>
            <a:off x="9831978" y="6106716"/>
            <a:ext cx="2142308" cy="369332"/>
          </a:xfrm>
          <a:prstGeom prst="rect">
            <a:avLst/>
          </a:prstGeom>
          <a:noFill/>
        </p:spPr>
        <p:txBody>
          <a:bodyPr wrap="square" rtlCol="0">
            <a:spAutoFit/>
          </a:bodyPr>
          <a:lstStyle/>
          <a:p>
            <a:r>
              <a:rPr lang="it-IT" dirty="0" smtClean="0"/>
              <a:t>Chiara Colucci</a:t>
            </a:r>
            <a:endParaRPr lang="it-IT" dirty="0"/>
          </a:p>
        </p:txBody>
      </p:sp>
    </p:spTree>
    <p:extLst>
      <p:ext uri="{BB962C8B-B14F-4D97-AF65-F5344CB8AC3E}">
        <p14:creationId xmlns:p14="http://schemas.microsoft.com/office/powerpoint/2010/main" val="227305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69874" y="1904872"/>
            <a:ext cx="5904574" cy="4195481"/>
          </a:xfrm>
        </p:spPr>
        <p:txBody>
          <a:bodyPr/>
          <a:lstStyle/>
          <a:p>
            <a:r>
              <a:rPr lang="it-IT" dirty="0">
                <a:solidFill>
                  <a:schemeClr val="bg1"/>
                </a:solidFill>
              </a:rPr>
              <a:t>L’olocausto, avvenuto durante la seconda guerra mondiale, è stato uno sterminio di massa che ha causato la morte di sei milioni di ebrei e di milioni di altre persone. Le uccisioni avvennero in Europa tra il 1933 e il 1945 e vennero organizzate dal Partito Nazista tedesco, guidato da Adolf Hitler.</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42" y="3361509"/>
            <a:ext cx="5282756" cy="3091542"/>
          </a:xfrm>
          <a:prstGeom prst="rect">
            <a:avLst/>
          </a:prstGeom>
        </p:spPr>
      </p:pic>
      <p:sp>
        <p:nvSpPr>
          <p:cNvPr id="6" name="CasellaDiTesto 5"/>
          <p:cNvSpPr txBox="1"/>
          <p:nvPr/>
        </p:nvSpPr>
        <p:spPr>
          <a:xfrm>
            <a:off x="10102105" y="491812"/>
            <a:ext cx="2011680" cy="646331"/>
          </a:xfrm>
          <a:prstGeom prst="rect">
            <a:avLst/>
          </a:prstGeom>
          <a:noFill/>
        </p:spPr>
        <p:txBody>
          <a:bodyPr wrap="square" rtlCol="0">
            <a:spAutoFit/>
          </a:bodyPr>
          <a:lstStyle/>
          <a:p>
            <a:r>
              <a:rPr lang="it-IT" dirty="0" smtClean="0"/>
              <a:t>Margherita </a:t>
            </a:r>
          </a:p>
          <a:p>
            <a:r>
              <a:rPr lang="it-IT" dirty="0" smtClean="0"/>
              <a:t>Di Croce</a:t>
            </a:r>
            <a:endParaRPr lang="it-IT" dirty="0"/>
          </a:p>
        </p:txBody>
      </p:sp>
      <p:sp>
        <p:nvSpPr>
          <p:cNvPr id="7" name="Rettangolo 6"/>
          <p:cNvSpPr/>
          <p:nvPr/>
        </p:nvSpPr>
        <p:spPr>
          <a:xfrm>
            <a:off x="1039803" y="491812"/>
            <a:ext cx="4011034"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L’olocausto</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4565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926" y="206010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426" y="206010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926" y="2060109"/>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Grp="1" noChangeArrowheads="1"/>
          </p:cNvSpPr>
          <p:nvPr>
            <p:ph idx="1"/>
          </p:nvPr>
        </p:nvSpPr>
        <p:spPr bwMode="auto">
          <a:xfrm>
            <a:off x="5303662" y="1273178"/>
            <a:ext cx="686830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Il Diario di Anna Frank racconta l’esperienza della guerra vissuta da una ragazza ebrea di tredici anni. Anna Frank appartiene a una famiglia di ebrei tedeschi di Francoforte sul Meno, dove la ragazza nasce nel 1929. La famiglia si compone di Anna, la sorella maggiore Margot, il padre Otto e la madre Edith. Il 10 maggio 1940 la famiglia Frank si nascose per non essere deportati nei campi di concentramento. Nel luglio del 1942 i Frank allestiscono con l’aiuto di alcuni colleghi del padre Otto un nascondiglio in Prinsengracht 263, dove c’era una sede dell’azienda di Otto, e vi si nascondono insieme alla famiglia Van </a:t>
            </a:r>
            <a:r>
              <a:rPr kumimoji="0" lang="it-IT" altLang="it-IT" sz="1600" b="0"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Pels</a:t>
            </a:r>
            <a:r>
              <a:rPr kumimoji="0" lang="it-IT" altLang="it-IT" sz="16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e al signor Fritz </a:t>
            </a:r>
            <a:r>
              <a:rPr kumimoji="0" lang="it-IT" altLang="it-IT" sz="1600" b="0"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Pfeffer</a:t>
            </a:r>
            <a:r>
              <a:rPr kumimoji="0" lang="it-IT" altLang="it-IT" sz="16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Poco prima di entrare in clandestinità, Anna riceve in dono dalla sua amica un diario, che porta con sé nel nascondiglio. Per due anni i Frank vivranno nascosti in questo nascondiglio di Amsterdam, due anni che sono minuziosamente raccontati da Anna nel suo diario.</a:t>
            </a:r>
            <a:endParaRPr kumimoji="0" lang="it-IT" altLang="it-IT"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Il 4 agosto 1944 l’alloggio segreto viene scoperto e tutti coloro che vi erano nascosti vengono arrestati e deportati dalle autorità naziste verso i campi di sterminio. L’unico a uscirne vivo sarà il padre di Anna, Otto.</a:t>
            </a:r>
            <a:endParaRPr kumimoji="0" lang="it-IT" altLang="it-IT" sz="1600" b="0" i="0" u="none" strike="noStrike" cap="none" normalizeH="0" baseline="0" dirty="0" smtClean="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bg1"/>
                </a:solidFill>
                <a:effectLst/>
                <a:latin typeface="Calibri Light" panose="020F0302020204030204" pitchFamily="34" charset="0"/>
                <a:cs typeface="Calibri Light" panose="020F0302020204030204" pitchFamily="34" charset="0"/>
              </a:rPr>
              <a:t>  </a:t>
            </a:r>
            <a:r>
              <a:rPr kumimoji="0" lang="it-IT" altLang="it-IT" sz="16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Dopo l’arresto e la deportazione dei Frank e degli altri abitanti del nascondiglio il diario con la </a:t>
            </a:r>
            <a:r>
              <a:rPr kumimoji="0" lang="it-IT" altLang="it-IT" sz="1600" b="0" i="0" u="none" strike="noStrike" cap="none" normalizeH="0" baseline="0" dirty="0" smtClean="0">
                <a:ln>
                  <a:noFill/>
                </a:ln>
                <a:solidFill>
                  <a:schemeClr val="bg1"/>
                </a:solidFill>
                <a:effectLst/>
              </a:rPr>
              <a:t>storia di Anna Frank v</a:t>
            </a:r>
            <a:r>
              <a:rPr kumimoji="0" lang="it-IT" altLang="it-IT" sz="1600" b="0" i="0" u="none" strike="noStrike" cap="none" normalizeH="0" baseline="0" dirty="0" smtClean="0">
                <a:ln>
                  <a:noFill/>
                </a:ln>
                <a:solidFill>
                  <a:schemeClr val="bg1"/>
                </a:solidFill>
                <a:effectLst/>
                <a:latin typeface="Arial" panose="020B0604020202020204" pitchFamily="34" charset="0"/>
              </a:rPr>
              <a:t>iene riscoperto da Miep Gries, una delle persone che aveva aiutato i Frank nel loro periodo di clandestinità, nel nascondiglio di Prinsengracht 263. Una volta conclusa la guerra, Miep consegnerà il diario a Otto Frank, unico superstite della famiglia. A seguito dell’incitamento di alcuni amici, Otto decidere di far</a:t>
            </a:r>
            <a:r>
              <a:rPr kumimoji="0" lang="it-IT" altLang="it-IT" sz="1600" b="1" i="0" u="none" strike="noStrike" cap="none" normalizeH="0" baseline="0" dirty="0" smtClean="0">
                <a:ln>
                  <a:noFill/>
                </a:ln>
                <a:solidFill>
                  <a:schemeClr val="bg1"/>
                </a:solidFill>
                <a:effectLst/>
                <a:latin typeface="Georgia" panose="02040502050405020303" pitchFamily="18" charset="0"/>
              </a:rPr>
              <a:t> </a:t>
            </a:r>
            <a:r>
              <a:rPr kumimoji="0" lang="it-IT" altLang="it-IT" sz="16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pubblicare il diario, che esce per la prima volta in olandese nel </a:t>
            </a:r>
            <a:r>
              <a:rPr kumimoji="0" lang="it-IT" altLang="it-IT" sz="1600" b="0" i="0" u="none" strike="noStrike" cap="none" normalizeH="0" baseline="0" dirty="0" smtClean="0">
                <a:ln>
                  <a:noFill/>
                </a:ln>
                <a:solidFill>
                  <a:schemeClr val="bg1"/>
                </a:solidFill>
                <a:effectLst/>
              </a:rPr>
              <a:t>1947</a:t>
            </a:r>
            <a:r>
              <a:rPr kumimoji="0" lang="it-IT" altLang="it-IT" sz="1600" b="0" i="0" u="none" strike="noStrike" cap="none" normalizeH="0" baseline="0" dirty="0" smtClean="0">
                <a:ln>
                  <a:noFill/>
                </a:ln>
                <a:solidFill>
                  <a:schemeClr val="bg1"/>
                </a:solidFill>
                <a:effectLst/>
                <a:latin typeface="Arial" panose="020B0604020202020204" pitchFamily="34" charset="0"/>
              </a:rPr>
              <a:t> con il titolo L’Alloggio Segreto.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bg1"/>
                </a:solidFill>
                <a:effectLst/>
                <a:latin typeface="Arial" panose="020B0604020202020204" pitchFamily="34" charset="0"/>
              </a:rPr>
              <a:t/>
            </a:r>
            <a:br>
              <a:rPr kumimoji="0" lang="it-IT" altLang="it-IT" sz="1600" b="0" i="0" u="none" strike="noStrike" cap="none" normalizeH="0" baseline="0" dirty="0" smtClean="0">
                <a:ln>
                  <a:noFill/>
                </a:ln>
                <a:solidFill>
                  <a:schemeClr val="bg1"/>
                </a:solidFill>
                <a:effectLst/>
                <a:latin typeface="Arial" panose="020B0604020202020204" pitchFamily="34" charset="0"/>
              </a:rPr>
            </a:br>
            <a:endParaRPr kumimoji="0" lang="it-IT" altLang="it-IT" sz="1600" b="0" i="0" u="none" strike="noStrike" cap="none" normalizeH="0" baseline="0" dirty="0" smtClean="0">
              <a:ln>
                <a:noFill/>
              </a:ln>
              <a:solidFill>
                <a:schemeClr val="bg1"/>
              </a:solidFill>
              <a:effectLst/>
              <a:latin typeface="Arial" panose="020B0604020202020204" pitchFamily="34" charset="0"/>
            </a:endParaRPr>
          </a:p>
        </p:txBody>
      </p:sp>
      <p:sp>
        <p:nvSpPr>
          <p:cNvPr id="9" name="CasellaDiTesto 8"/>
          <p:cNvSpPr txBox="1"/>
          <p:nvPr/>
        </p:nvSpPr>
        <p:spPr>
          <a:xfrm>
            <a:off x="10321391" y="533510"/>
            <a:ext cx="1663337" cy="646331"/>
          </a:xfrm>
          <a:prstGeom prst="rect">
            <a:avLst/>
          </a:prstGeom>
          <a:noFill/>
        </p:spPr>
        <p:txBody>
          <a:bodyPr wrap="square" rtlCol="0">
            <a:spAutoFit/>
          </a:bodyPr>
          <a:lstStyle/>
          <a:p>
            <a:r>
              <a:rPr lang="it-IT" dirty="0" smtClean="0"/>
              <a:t>Denise Buffone</a:t>
            </a:r>
            <a:endParaRPr lang="it-IT" dirty="0"/>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6" y="3699094"/>
            <a:ext cx="5138057" cy="3063240"/>
          </a:xfrm>
          <a:prstGeom prst="rect">
            <a:avLst/>
          </a:prstGeom>
        </p:spPr>
      </p:pic>
      <p:sp>
        <p:nvSpPr>
          <p:cNvPr id="11" name="Rettangolo 10"/>
          <p:cNvSpPr/>
          <p:nvPr/>
        </p:nvSpPr>
        <p:spPr>
          <a:xfrm>
            <a:off x="533541" y="430649"/>
            <a:ext cx="7484741" cy="923330"/>
          </a:xfrm>
          <a:prstGeom prst="rect">
            <a:avLst/>
          </a:prstGeom>
          <a:noFill/>
        </p:spPr>
        <p:txBody>
          <a:bodyPr wrap="none" lIns="91440" tIns="45720" rIns="91440" bIns="45720">
            <a:spAutoFit/>
          </a:bodyPr>
          <a:lstStyle/>
          <a:p>
            <a:pPr algn="ctr"/>
            <a:r>
              <a:rPr lang="it-IT"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Il diario di Anna Frank</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09659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1668" cy="6858000"/>
          </a:xfrm>
          <a:prstGeom prst="rect">
            <a:avLst/>
          </a:prstGeom>
        </p:spPr>
      </p:pic>
      <p:sp>
        <p:nvSpPr>
          <p:cNvPr id="7" name="CasellaDiTesto 6"/>
          <p:cNvSpPr txBox="1"/>
          <p:nvPr/>
        </p:nvSpPr>
        <p:spPr>
          <a:xfrm>
            <a:off x="7393578" y="148046"/>
            <a:ext cx="4632959" cy="2585323"/>
          </a:xfrm>
          <a:prstGeom prst="rect">
            <a:avLst/>
          </a:prstGeom>
          <a:noFill/>
        </p:spPr>
        <p:txBody>
          <a:bodyPr wrap="square" rtlCol="0">
            <a:spAutoFit/>
          </a:bodyPr>
          <a:lstStyle/>
          <a:p>
            <a:r>
              <a:rPr lang="it-IT" dirty="0" smtClean="0">
                <a:solidFill>
                  <a:schemeClr val="bg1"/>
                </a:solidFill>
              </a:rPr>
              <a:t>Noi siamo la memoria che abbiamo e la responsabilità che ci assumiamo.</a:t>
            </a:r>
          </a:p>
          <a:p>
            <a:r>
              <a:rPr lang="it-IT" dirty="0" smtClean="0">
                <a:solidFill>
                  <a:schemeClr val="bg1"/>
                </a:solidFill>
              </a:rPr>
              <a:t>Senza memoria non esistiamo e senza responsabilità forse non meritiamo  di esistere.</a:t>
            </a:r>
          </a:p>
          <a:p>
            <a:r>
              <a:rPr lang="it-IT" dirty="0" smtClean="0">
                <a:solidFill>
                  <a:schemeClr val="bg1"/>
                </a:solidFill>
              </a:rPr>
              <a:t>Tanto grande è il rischio di dimenticare, che occorrerebbe un anniversario di Auschwitz al giorno.</a:t>
            </a:r>
          </a:p>
          <a:p>
            <a:r>
              <a:rPr lang="it-IT" dirty="0" smtClean="0">
                <a:solidFill>
                  <a:schemeClr val="bg1"/>
                </a:solidFill>
              </a:rPr>
              <a:t>-Josè Saragamo</a:t>
            </a:r>
            <a:endParaRPr lang="it-IT" dirty="0">
              <a:solidFill>
                <a:schemeClr val="bg1"/>
              </a:solidFill>
            </a:endParaRPr>
          </a:p>
        </p:txBody>
      </p:sp>
      <p:sp>
        <p:nvSpPr>
          <p:cNvPr id="8" name="CasellaDiTesto 7"/>
          <p:cNvSpPr txBox="1"/>
          <p:nvPr/>
        </p:nvSpPr>
        <p:spPr>
          <a:xfrm>
            <a:off x="10149840" y="3941020"/>
            <a:ext cx="2246811" cy="369332"/>
          </a:xfrm>
          <a:prstGeom prst="rect">
            <a:avLst/>
          </a:prstGeom>
          <a:noFill/>
        </p:spPr>
        <p:txBody>
          <a:bodyPr wrap="square" rtlCol="0">
            <a:spAutoFit/>
          </a:bodyPr>
          <a:lstStyle/>
          <a:p>
            <a:r>
              <a:rPr lang="it-IT" dirty="0" smtClean="0"/>
              <a:t>Chiara Bellofatto</a:t>
            </a:r>
            <a:endParaRPr lang="it-IT" dirty="0"/>
          </a:p>
        </p:txBody>
      </p:sp>
    </p:spTree>
    <p:extLst>
      <p:ext uri="{BB962C8B-B14F-4D97-AF65-F5344CB8AC3E}">
        <p14:creationId xmlns:p14="http://schemas.microsoft.com/office/powerpoint/2010/main" val="3962492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26331" y="2113878"/>
            <a:ext cx="6070036" cy="4195481"/>
          </a:xfrm>
        </p:spPr>
        <p:txBody>
          <a:bodyPr/>
          <a:lstStyle/>
          <a:p>
            <a:r>
              <a:rPr lang="it-IT" dirty="0">
                <a:solidFill>
                  <a:schemeClr val="bg1"/>
                </a:solidFill>
              </a:rPr>
              <a:t>Il campo di sterminio di Birkenau fu uno dei tre campi principali che formavano il complesso concentrazionario situato nelle vicinanze di Auschwitz, in Polonia. Facevano parte del complesso, oltre al campo di Birkenau e quello principale di Auschwitz, anche il campo di lavoro di Monowitz situato a Monowitz, ed altri 45 sottocampi costruiti durante l'occupazione nazista della Polonia.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2699655"/>
            <a:ext cx="5904411" cy="3829595"/>
          </a:xfrm>
          <a:prstGeom prst="rect">
            <a:avLst/>
          </a:prstGeom>
        </p:spPr>
      </p:pic>
      <p:sp>
        <p:nvSpPr>
          <p:cNvPr id="6" name="CasellaDiTesto 5"/>
          <p:cNvSpPr txBox="1"/>
          <p:nvPr/>
        </p:nvSpPr>
        <p:spPr>
          <a:xfrm>
            <a:off x="10328365" y="520226"/>
            <a:ext cx="1445623" cy="646331"/>
          </a:xfrm>
          <a:prstGeom prst="rect">
            <a:avLst/>
          </a:prstGeom>
          <a:noFill/>
        </p:spPr>
        <p:txBody>
          <a:bodyPr wrap="square" rtlCol="0">
            <a:spAutoFit/>
          </a:bodyPr>
          <a:lstStyle/>
          <a:p>
            <a:r>
              <a:rPr lang="it-IT" dirty="0" smtClean="0"/>
              <a:t>Arsen Mocella</a:t>
            </a:r>
            <a:endParaRPr lang="it-IT" dirty="0"/>
          </a:p>
        </p:txBody>
      </p:sp>
      <p:sp>
        <p:nvSpPr>
          <p:cNvPr id="8" name="Rettangolo 7"/>
          <p:cNvSpPr/>
          <p:nvPr/>
        </p:nvSpPr>
        <p:spPr>
          <a:xfrm>
            <a:off x="794013" y="435995"/>
            <a:ext cx="7225055"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Il campo di sterminio</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6662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7269"/>
            <a:ext cx="6653349" cy="4672152"/>
          </a:xfrm>
          <a:prstGeom prst="rect">
            <a:avLst/>
          </a:prstGeom>
        </p:spPr>
      </p:pic>
      <p:sp>
        <p:nvSpPr>
          <p:cNvPr id="5" name="CasellaDiTesto 4"/>
          <p:cNvSpPr txBox="1"/>
          <p:nvPr/>
        </p:nvSpPr>
        <p:spPr>
          <a:xfrm>
            <a:off x="6871064" y="870313"/>
            <a:ext cx="5320936" cy="5909310"/>
          </a:xfrm>
          <a:prstGeom prst="rect">
            <a:avLst/>
          </a:prstGeom>
          <a:noFill/>
        </p:spPr>
        <p:txBody>
          <a:bodyPr wrap="square" rtlCol="0">
            <a:spAutoFit/>
          </a:bodyPr>
          <a:lstStyle/>
          <a:p>
            <a:r>
              <a:rPr lang="it-IT" dirty="0">
                <a:solidFill>
                  <a:schemeClr val="bg1"/>
                </a:solidFill>
              </a:rPr>
              <a:t>Un paio di scarpette </a:t>
            </a:r>
            <a:r>
              <a:rPr lang="it-IT" dirty="0" smtClean="0">
                <a:solidFill>
                  <a:schemeClr val="bg1"/>
                </a:solidFill>
              </a:rPr>
              <a:t>rosse</a:t>
            </a:r>
          </a:p>
          <a:p>
            <a:r>
              <a:rPr lang="it-IT" dirty="0" smtClean="0">
                <a:solidFill>
                  <a:schemeClr val="bg1"/>
                </a:solidFill>
              </a:rPr>
              <a:t>C’è </a:t>
            </a:r>
            <a:r>
              <a:rPr lang="it-IT" dirty="0">
                <a:solidFill>
                  <a:schemeClr val="bg1"/>
                </a:solidFill>
              </a:rPr>
              <a:t>un paio di </a:t>
            </a:r>
            <a:r>
              <a:rPr lang="it-IT" dirty="0" smtClean="0">
                <a:solidFill>
                  <a:schemeClr val="bg1"/>
                </a:solidFill>
              </a:rPr>
              <a:t>scarpette numero ventiquattro quasi </a:t>
            </a:r>
            <a:r>
              <a:rPr lang="it-IT" dirty="0">
                <a:solidFill>
                  <a:schemeClr val="bg1"/>
                </a:solidFill>
              </a:rPr>
              <a:t>nuove</a:t>
            </a:r>
            <a:r>
              <a:rPr lang="it-IT" dirty="0" smtClean="0">
                <a:solidFill>
                  <a:schemeClr val="bg1"/>
                </a:solidFill>
              </a:rPr>
              <a:t>:</a:t>
            </a:r>
          </a:p>
          <a:p>
            <a:r>
              <a:rPr lang="it-IT" dirty="0" smtClean="0">
                <a:solidFill>
                  <a:schemeClr val="bg1"/>
                </a:solidFill>
              </a:rPr>
              <a:t>sulla </a:t>
            </a:r>
            <a:r>
              <a:rPr lang="it-IT" dirty="0">
                <a:solidFill>
                  <a:schemeClr val="bg1"/>
                </a:solidFill>
              </a:rPr>
              <a:t>suola interna si vede ancora la marca di </a:t>
            </a:r>
            <a:r>
              <a:rPr lang="it-IT" dirty="0" smtClean="0">
                <a:solidFill>
                  <a:schemeClr val="bg1"/>
                </a:solidFill>
              </a:rPr>
              <a:t>fabbrica ‘</a:t>
            </a:r>
            <a:r>
              <a:rPr lang="it-IT" dirty="0">
                <a:solidFill>
                  <a:schemeClr val="bg1"/>
                </a:solidFill>
              </a:rPr>
              <a:t>Schulze Monaco</a:t>
            </a:r>
            <a:r>
              <a:rPr lang="it-IT" dirty="0" smtClean="0">
                <a:solidFill>
                  <a:schemeClr val="bg1"/>
                </a:solidFill>
              </a:rPr>
              <a:t>’. </a:t>
            </a:r>
          </a:p>
          <a:p>
            <a:r>
              <a:rPr lang="it-IT" dirty="0" smtClean="0">
                <a:solidFill>
                  <a:schemeClr val="bg1"/>
                </a:solidFill>
              </a:rPr>
              <a:t>C’è </a:t>
            </a:r>
            <a:r>
              <a:rPr lang="it-IT" dirty="0">
                <a:solidFill>
                  <a:schemeClr val="bg1"/>
                </a:solidFill>
              </a:rPr>
              <a:t>un paio di scarpette </a:t>
            </a:r>
            <a:r>
              <a:rPr lang="it-IT" dirty="0" smtClean="0">
                <a:solidFill>
                  <a:schemeClr val="bg1"/>
                </a:solidFill>
              </a:rPr>
              <a:t>rosse in </a:t>
            </a:r>
            <a:r>
              <a:rPr lang="it-IT" dirty="0">
                <a:solidFill>
                  <a:schemeClr val="bg1"/>
                </a:solidFill>
              </a:rPr>
              <a:t>cima a un mucchio di scarpette </a:t>
            </a:r>
            <a:r>
              <a:rPr lang="it-IT" dirty="0" smtClean="0">
                <a:solidFill>
                  <a:schemeClr val="bg1"/>
                </a:solidFill>
              </a:rPr>
              <a:t>infantili a Buckenwald erano </a:t>
            </a:r>
            <a:r>
              <a:rPr lang="it-IT" dirty="0">
                <a:solidFill>
                  <a:schemeClr val="bg1"/>
                </a:solidFill>
              </a:rPr>
              <a:t>di un bambino di tre anni e </a:t>
            </a:r>
            <a:r>
              <a:rPr lang="it-IT" dirty="0" smtClean="0">
                <a:solidFill>
                  <a:schemeClr val="bg1"/>
                </a:solidFill>
              </a:rPr>
              <a:t>mezzo chi </a:t>
            </a:r>
            <a:r>
              <a:rPr lang="it-IT" dirty="0">
                <a:solidFill>
                  <a:schemeClr val="bg1"/>
                </a:solidFill>
              </a:rPr>
              <a:t>sa di che colore erano gli </a:t>
            </a:r>
            <a:r>
              <a:rPr lang="it-IT" dirty="0" smtClean="0">
                <a:solidFill>
                  <a:schemeClr val="bg1"/>
                </a:solidFill>
              </a:rPr>
              <a:t>occhi bruciati </a:t>
            </a:r>
            <a:r>
              <a:rPr lang="it-IT" dirty="0">
                <a:solidFill>
                  <a:schemeClr val="bg1"/>
                </a:solidFill>
              </a:rPr>
              <a:t>nei </a:t>
            </a:r>
            <a:r>
              <a:rPr lang="it-IT" dirty="0" smtClean="0">
                <a:solidFill>
                  <a:schemeClr val="bg1"/>
                </a:solidFill>
              </a:rPr>
              <a:t>forni </a:t>
            </a:r>
          </a:p>
          <a:p>
            <a:r>
              <a:rPr lang="it-IT" dirty="0" smtClean="0">
                <a:solidFill>
                  <a:schemeClr val="bg1"/>
                </a:solidFill>
              </a:rPr>
              <a:t>ma </a:t>
            </a:r>
            <a:r>
              <a:rPr lang="it-IT" dirty="0">
                <a:solidFill>
                  <a:schemeClr val="bg1"/>
                </a:solidFill>
              </a:rPr>
              <a:t>il suo pianto lo possiamo </a:t>
            </a:r>
            <a:r>
              <a:rPr lang="it-IT" dirty="0" smtClean="0">
                <a:solidFill>
                  <a:schemeClr val="bg1"/>
                </a:solidFill>
              </a:rPr>
              <a:t>immaginare </a:t>
            </a:r>
          </a:p>
          <a:p>
            <a:r>
              <a:rPr lang="it-IT" dirty="0" smtClean="0">
                <a:solidFill>
                  <a:schemeClr val="bg1"/>
                </a:solidFill>
              </a:rPr>
              <a:t>si </a:t>
            </a:r>
            <a:r>
              <a:rPr lang="it-IT" dirty="0">
                <a:solidFill>
                  <a:schemeClr val="bg1"/>
                </a:solidFill>
              </a:rPr>
              <a:t>sa come piangono i </a:t>
            </a:r>
            <a:r>
              <a:rPr lang="it-IT" dirty="0" smtClean="0">
                <a:solidFill>
                  <a:schemeClr val="bg1"/>
                </a:solidFill>
              </a:rPr>
              <a:t>bambini anche </a:t>
            </a:r>
            <a:r>
              <a:rPr lang="it-IT" dirty="0">
                <a:solidFill>
                  <a:schemeClr val="bg1"/>
                </a:solidFill>
              </a:rPr>
              <a:t>i suoi piedini li possiamo </a:t>
            </a:r>
            <a:r>
              <a:rPr lang="it-IT" dirty="0" smtClean="0">
                <a:solidFill>
                  <a:schemeClr val="bg1"/>
                </a:solidFill>
              </a:rPr>
              <a:t>immaginare</a:t>
            </a:r>
          </a:p>
          <a:p>
            <a:r>
              <a:rPr lang="it-IT" dirty="0" smtClean="0">
                <a:solidFill>
                  <a:schemeClr val="bg1"/>
                </a:solidFill>
              </a:rPr>
              <a:t>scarpa </a:t>
            </a:r>
            <a:r>
              <a:rPr lang="it-IT" dirty="0">
                <a:solidFill>
                  <a:schemeClr val="bg1"/>
                </a:solidFill>
              </a:rPr>
              <a:t>numero </a:t>
            </a:r>
            <a:r>
              <a:rPr lang="it-IT" dirty="0" smtClean="0">
                <a:solidFill>
                  <a:schemeClr val="bg1"/>
                </a:solidFill>
              </a:rPr>
              <a:t>ventiquattro </a:t>
            </a:r>
          </a:p>
          <a:p>
            <a:r>
              <a:rPr lang="it-IT" dirty="0" smtClean="0">
                <a:solidFill>
                  <a:schemeClr val="bg1"/>
                </a:solidFill>
              </a:rPr>
              <a:t>per </a:t>
            </a:r>
            <a:r>
              <a:rPr lang="it-IT" dirty="0">
                <a:solidFill>
                  <a:schemeClr val="bg1"/>
                </a:solidFill>
              </a:rPr>
              <a:t>l’ </a:t>
            </a:r>
            <a:r>
              <a:rPr lang="it-IT" dirty="0" smtClean="0">
                <a:solidFill>
                  <a:schemeClr val="bg1"/>
                </a:solidFill>
              </a:rPr>
              <a:t>eternità perché </a:t>
            </a:r>
            <a:r>
              <a:rPr lang="it-IT" dirty="0">
                <a:solidFill>
                  <a:schemeClr val="bg1"/>
                </a:solidFill>
              </a:rPr>
              <a:t>i piedini dei bambini morti non crescono</a:t>
            </a:r>
            <a:r>
              <a:rPr lang="it-IT" dirty="0" smtClean="0">
                <a:solidFill>
                  <a:schemeClr val="bg1"/>
                </a:solidFill>
              </a:rPr>
              <a:t>.</a:t>
            </a:r>
          </a:p>
          <a:p>
            <a:r>
              <a:rPr lang="it-IT" dirty="0" smtClean="0">
                <a:solidFill>
                  <a:schemeClr val="bg1"/>
                </a:solidFill>
              </a:rPr>
              <a:t>C’è </a:t>
            </a:r>
            <a:r>
              <a:rPr lang="it-IT" dirty="0">
                <a:solidFill>
                  <a:schemeClr val="bg1"/>
                </a:solidFill>
              </a:rPr>
              <a:t>un paio di scarpette </a:t>
            </a:r>
            <a:r>
              <a:rPr lang="it-IT" dirty="0" smtClean="0">
                <a:solidFill>
                  <a:schemeClr val="bg1"/>
                </a:solidFill>
              </a:rPr>
              <a:t>rosse</a:t>
            </a:r>
          </a:p>
          <a:p>
            <a:r>
              <a:rPr lang="it-IT" dirty="0" smtClean="0">
                <a:solidFill>
                  <a:schemeClr val="bg1"/>
                </a:solidFill>
              </a:rPr>
              <a:t>a Buckenwald quasi nuove </a:t>
            </a:r>
          </a:p>
          <a:p>
            <a:r>
              <a:rPr lang="it-IT" dirty="0" smtClean="0">
                <a:solidFill>
                  <a:schemeClr val="bg1"/>
                </a:solidFill>
              </a:rPr>
              <a:t>perché </a:t>
            </a:r>
            <a:r>
              <a:rPr lang="it-IT" dirty="0">
                <a:solidFill>
                  <a:schemeClr val="bg1"/>
                </a:solidFill>
              </a:rPr>
              <a:t>i piedini dei bambini </a:t>
            </a:r>
            <a:r>
              <a:rPr lang="it-IT" dirty="0" smtClean="0">
                <a:solidFill>
                  <a:schemeClr val="bg1"/>
                </a:solidFill>
              </a:rPr>
              <a:t>morti non </a:t>
            </a:r>
            <a:r>
              <a:rPr lang="it-IT" dirty="0">
                <a:solidFill>
                  <a:schemeClr val="bg1"/>
                </a:solidFill>
              </a:rPr>
              <a:t>consumano le suole</a:t>
            </a:r>
            <a:r>
              <a:rPr lang="it-IT" dirty="0" smtClean="0">
                <a:solidFill>
                  <a:schemeClr val="bg1"/>
                </a:solidFill>
              </a:rPr>
              <a:t>.</a:t>
            </a:r>
          </a:p>
          <a:p>
            <a:r>
              <a:rPr lang="it-IT" dirty="0">
                <a:solidFill>
                  <a:schemeClr val="bg1"/>
                </a:solidFill>
              </a:rPr>
              <a:t>-</a:t>
            </a:r>
            <a:r>
              <a:rPr lang="it-IT" dirty="0" smtClean="0">
                <a:solidFill>
                  <a:schemeClr val="bg1"/>
                </a:solidFill>
              </a:rPr>
              <a:t>Joyce </a:t>
            </a:r>
            <a:r>
              <a:rPr lang="it-IT" dirty="0">
                <a:solidFill>
                  <a:schemeClr val="bg1"/>
                </a:solidFill>
              </a:rPr>
              <a:t>Lussu</a:t>
            </a:r>
          </a:p>
        </p:txBody>
      </p:sp>
      <p:sp>
        <p:nvSpPr>
          <p:cNvPr id="9" name="CasellaDiTesto 8"/>
          <p:cNvSpPr txBox="1"/>
          <p:nvPr/>
        </p:nvSpPr>
        <p:spPr>
          <a:xfrm>
            <a:off x="10282646" y="433913"/>
            <a:ext cx="1158240" cy="646331"/>
          </a:xfrm>
          <a:prstGeom prst="rect">
            <a:avLst/>
          </a:prstGeom>
          <a:noFill/>
        </p:spPr>
        <p:txBody>
          <a:bodyPr wrap="square" rtlCol="0">
            <a:spAutoFit/>
          </a:bodyPr>
          <a:lstStyle/>
          <a:p>
            <a:r>
              <a:rPr lang="it-IT" dirty="0" smtClean="0"/>
              <a:t>Noemi Colucci</a:t>
            </a:r>
            <a:endParaRPr lang="it-IT" dirty="0"/>
          </a:p>
        </p:txBody>
      </p:sp>
      <p:sp>
        <p:nvSpPr>
          <p:cNvPr id="10" name="Rettangolo 9"/>
          <p:cNvSpPr/>
          <p:nvPr/>
        </p:nvSpPr>
        <p:spPr>
          <a:xfrm>
            <a:off x="116775" y="84798"/>
            <a:ext cx="9414757"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 paio di scarpette rosse’ </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99798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57940" y="1922289"/>
            <a:ext cx="8946541" cy="4195481"/>
          </a:xfrm>
        </p:spPr>
        <p:txBody>
          <a:bodyPr/>
          <a:lstStyle/>
          <a:p>
            <a:pPr marL="0" indent="0">
              <a:buNone/>
            </a:pPr>
            <a:r>
              <a:rPr lang="it-IT" dirty="0" smtClean="0">
                <a:solidFill>
                  <a:schemeClr val="bg1"/>
                </a:solidFill>
              </a:rPr>
              <a:t>‘Quel che è accaduto non può essere cancellato, </a:t>
            </a:r>
          </a:p>
          <a:p>
            <a:pPr marL="0" indent="0">
              <a:buNone/>
            </a:pPr>
            <a:r>
              <a:rPr lang="it-IT" dirty="0" smtClean="0">
                <a:solidFill>
                  <a:schemeClr val="bg1"/>
                </a:solidFill>
              </a:rPr>
              <a:t>ma si può impedire che accada di nuovo.’</a:t>
            </a:r>
          </a:p>
          <a:p>
            <a:pPr marL="0" indent="0">
              <a:buNone/>
            </a:pPr>
            <a:r>
              <a:rPr lang="it-IT" dirty="0" smtClean="0">
                <a:solidFill>
                  <a:schemeClr val="bg1"/>
                </a:solidFill>
              </a:rPr>
              <a:t>-Anna Frank</a:t>
            </a:r>
          </a:p>
        </p:txBody>
      </p:sp>
      <p:sp>
        <p:nvSpPr>
          <p:cNvPr id="4" name="CasellaDiTesto 3"/>
          <p:cNvSpPr txBox="1"/>
          <p:nvPr/>
        </p:nvSpPr>
        <p:spPr>
          <a:xfrm>
            <a:off x="8987245" y="4384213"/>
            <a:ext cx="4467497" cy="2308324"/>
          </a:xfrm>
          <a:prstGeom prst="rect">
            <a:avLst/>
          </a:prstGeom>
          <a:noFill/>
        </p:spPr>
        <p:txBody>
          <a:bodyPr wrap="square" rtlCol="0">
            <a:spAutoFit/>
          </a:bodyPr>
          <a:lstStyle/>
          <a:p>
            <a:r>
              <a:rPr lang="it-IT" dirty="0" smtClean="0">
                <a:solidFill>
                  <a:schemeClr val="bg1"/>
                </a:solidFill>
              </a:rPr>
              <a:t>IV AT</a:t>
            </a:r>
          </a:p>
          <a:p>
            <a:r>
              <a:rPr lang="it-IT" dirty="0" smtClean="0">
                <a:solidFill>
                  <a:schemeClr val="bg1"/>
                </a:solidFill>
              </a:rPr>
              <a:t>Veronica Bencivenga,</a:t>
            </a:r>
          </a:p>
          <a:p>
            <a:r>
              <a:rPr lang="it-IT" dirty="0" smtClean="0">
                <a:solidFill>
                  <a:schemeClr val="bg1"/>
                </a:solidFill>
              </a:rPr>
              <a:t>Chiara Bellofatto, </a:t>
            </a:r>
          </a:p>
          <a:p>
            <a:r>
              <a:rPr lang="it-IT" dirty="0" smtClean="0">
                <a:solidFill>
                  <a:schemeClr val="bg1"/>
                </a:solidFill>
              </a:rPr>
              <a:t>Denise Buffone,</a:t>
            </a:r>
          </a:p>
          <a:p>
            <a:r>
              <a:rPr lang="it-IT" dirty="0" smtClean="0">
                <a:solidFill>
                  <a:schemeClr val="bg1"/>
                </a:solidFill>
              </a:rPr>
              <a:t>Chiara Colucci,</a:t>
            </a:r>
          </a:p>
          <a:p>
            <a:r>
              <a:rPr lang="it-IT" dirty="0" smtClean="0">
                <a:solidFill>
                  <a:schemeClr val="bg1"/>
                </a:solidFill>
              </a:rPr>
              <a:t>Noemi Colucci,</a:t>
            </a:r>
          </a:p>
          <a:p>
            <a:r>
              <a:rPr lang="it-IT" dirty="0" smtClean="0">
                <a:solidFill>
                  <a:schemeClr val="bg1"/>
                </a:solidFill>
              </a:rPr>
              <a:t>Margherita Di Croce,</a:t>
            </a:r>
          </a:p>
          <a:p>
            <a:r>
              <a:rPr lang="it-IT" dirty="0" smtClean="0">
                <a:solidFill>
                  <a:schemeClr val="bg1"/>
                </a:solidFill>
              </a:rPr>
              <a:t>Arsen Mocella</a:t>
            </a:r>
            <a:endParaRPr lang="it-IT" dirty="0">
              <a:solidFill>
                <a:schemeClr val="bg1"/>
              </a:solidFill>
            </a:endParaRPr>
          </a:p>
        </p:txBody>
      </p:sp>
    </p:spTree>
    <p:extLst>
      <p:ext uri="{BB962C8B-B14F-4D97-AF65-F5344CB8AC3E}">
        <p14:creationId xmlns:p14="http://schemas.microsoft.com/office/powerpoint/2010/main" val="2509419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131</TotalTime>
  <Words>442</Words>
  <Application>Microsoft Office PowerPoint</Application>
  <PresentationFormat>Widescreen</PresentationFormat>
  <Paragraphs>52</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Calibri</vt:lpstr>
      <vt:lpstr>Calibri Light</vt:lpstr>
      <vt:lpstr>Century Gothic</vt:lpstr>
      <vt:lpstr>Georgia</vt:lpstr>
      <vt:lpstr>Wingdings 3</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Margherita Di Croce</dc:creator>
  <cp:lastModifiedBy>Margherita Di Croce</cp:lastModifiedBy>
  <cp:revision>11</cp:revision>
  <dcterms:created xsi:type="dcterms:W3CDTF">2021-01-22T08:18:29Z</dcterms:created>
  <dcterms:modified xsi:type="dcterms:W3CDTF">2021-01-22T10:29:40Z</dcterms:modified>
</cp:coreProperties>
</file>